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951" r:id="rId2"/>
    <p:sldId id="3940" r:id="rId3"/>
    <p:sldId id="3941" r:id="rId4"/>
    <p:sldId id="3942" r:id="rId5"/>
    <p:sldId id="3944" r:id="rId6"/>
    <p:sldId id="3943" r:id="rId7"/>
    <p:sldId id="3945" r:id="rId8"/>
    <p:sldId id="3948" r:id="rId9"/>
    <p:sldId id="395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45"/>
    <p:restoredTop sz="94675"/>
  </p:normalViewPr>
  <p:slideViewPr>
    <p:cSldViewPr snapToGrid="0">
      <p:cViewPr varScale="1">
        <p:scale>
          <a:sx n="140" d="100"/>
          <a:sy n="140" d="100"/>
        </p:scale>
        <p:origin x="10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9BE12-87A6-BF01-2BE1-4FE2A90A7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81895E-ABD1-17B5-3E6F-1987004058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8744B-AC9A-B53E-70BC-CA5E07ECD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24292-A848-A744-9947-B42372B5090A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4206E-0486-03C3-038E-15BBA5DC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8BA3A-D250-7250-DCE0-16B1C538B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76D37-CBEC-D54E-ADA9-006BFB1DB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3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97FE5-1655-D295-0309-9F9882511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6BEA11-D2CD-26E9-D026-EB30B893ED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D0D69-3D0A-835A-59C2-D8FDE3B49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24292-A848-A744-9947-B42372B5090A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71385-F467-7ECB-522F-B86CA2DC1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6C623-2EC4-8662-9371-DA4DF518A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76D37-CBEC-D54E-ADA9-006BFB1DB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9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BBB7C7-048C-5330-F42F-ED8E0EBE81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7E9E03-17EF-191C-DB29-3C9650894C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9FF83-EF40-18B4-328B-A52FE2CF5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24292-A848-A744-9947-B42372B5090A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CC138-8F5B-D91E-8BE3-A770D533D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0C047-DA71-AFDC-0B86-ECF821E88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76D37-CBEC-D54E-ADA9-006BFB1DB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166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C9C41-621D-CE30-2685-FF1B7A803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B257E-78FD-4AEB-1EC7-09D16619DF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1E328-92E6-11CE-7A0E-B7B47E7CB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24292-A848-A744-9947-B42372B5090A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D76FF-5AB7-9998-2886-7BC160FEF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9A3FE-B4EC-2339-4F80-50DD520FB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76D37-CBEC-D54E-ADA9-006BFB1DB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659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Page 1 text f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8BDC80-7A99-F54C-B7D7-7D93917EB1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00" y="-16286"/>
            <a:ext cx="12240001" cy="6890572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6230F184-8991-D944-AF9F-2C0E1C511FF0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8817" y="234982"/>
            <a:ext cx="10454030" cy="47347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399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063" indent="0" algn="ctr">
              <a:buNone/>
              <a:defRPr sz="2000"/>
            </a:lvl2pPr>
            <a:lvl3pPr marL="914126" indent="0" algn="ctr">
              <a:buNone/>
              <a:defRPr sz="1801"/>
            </a:lvl3pPr>
            <a:lvl4pPr marL="1371189" indent="0" algn="ctr">
              <a:buNone/>
              <a:defRPr sz="1600"/>
            </a:lvl4pPr>
            <a:lvl5pPr marL="1828252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GB" dirty="0"/>
              <a:t>Master title heading style to be placed in this position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E3D6A7-E9EF-4B07-B890-F001D1A1C33E}"/>
              </a:ext>
            </a:extLst>
          </p:cNvPr>
          <p:cNvSpPr>
            <a:spLocks noGrp="1" noChangeArrowheads="1"/>
          </p:cNvSpPr>
          <p:nvPr>
            <p:ph idx="11"/>
          </p:nvPr>
        </p:nvSpPr>
        <p:spPr bwMode="auto">
          <a:xfrm>
            <a:off x="658811" y="1160468"/>
            <a:ext cx="5040001" cy="464695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C5C415-DAC4-2845-9477-21DFF5574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78284-98F6-8F4F-9CA0-31D6D46D23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65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3">
          <p15:clr>
            <a:srgbClr val="FBAE40"/>
          </p15:clr>
        </p15:guide>
        <p15:guide id="2" pos="2729">
          <p15:clr>
            <a:srgbClr val="FBAE40"/>
          </p15:clr>
        </p15:guide>
        <p15:guide id="3" pos="415">
          <p15:clr>
            <a:srgbClr val="FBAE40"/>
          </p15:clr>
        </p15:guide>
        <p15:guide id="4" pos="7241">
          <p15:clr>
            <a:srgbClr val="FBAE40"/>
          </p15:clr>
        </p15:guide>
        <p15:guide id="5" orient="horz" pos="731">
          <p15:clr>
            <a:srgbClr val="FBAE40"/>
          </p15:clr>
        </p15:guide>
        <p15:guide id="6" pos="4905">
          <p15:clr>
            <a:srgbClr val="FBAE40"/>
          </p15:clr>
        </p15:guide>
        <p15:guide id="7" pos="504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B8656-1B35-4B6C-14C2-944D55E43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6A0D8-F239-D0A3-7AAE-7618111BF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8ACA1-44A8-6143-C867-1CD46D552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24292-A848-A744-9947-B42372B5090A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E6CD1-7FCA-C05B-D3AF-6D25ECC8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AD031-0E13-DEE1-1981-77F81C5C3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76D37-CBEC-D54E-ADA9-006BFB1DB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74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4617E-6636-10D4-79EB-5BAA0585B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BEF723-712E-84EA-A506-0B838094A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3572B-E6C4-BDF7-5499-1AB3361E7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24292-A848-A744-9947-B42372B5090A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01AFB-4459-3C04-5470-C438C9C1A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044C0-4DBF-F7F4-B811-C7D8B4371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76D37-CBEC-D54E-ADA9-006BFB1DB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357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53FE4-8F6F-7EA9-3E83-E642A11C4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4C315-D14B-01F2-A623-FF757CC613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41CD17-7CC5-8702-FAC8-1BA8C8E4E7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798F7-D1AC-68CA-E7CB-44263E42F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24292-A848-A744-9947-B42372B5090A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BB88C-2AA2-AC83-5E9E-334781EDF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4BBCC0-0154-B070-6543-31D2C9D45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76D37-CBEC-D54E-ADA9-006BFB1DB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09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094C7-379A-5633-3EDE-3C183CA7E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67B34E-E258-198E-1829-9D3AE6CF9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8B4219-B155-29A9-BA53-6627BF7D8E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F6A43F-5F5F-D21A-5C91-7EAE8946F4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D8F244-D394-93B5-30A7-4F8BB2F4DD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CAEFFD-15F3-BC8F-4A5A-E18721536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24292-A848-A744-9947-B42372B5090A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5DDCD6-AB3D-8AC0-1F24-1B61E9E5A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651601-C285-43F2-8FEC-3AADCEC17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76D37-CBEC-D54E-ADA9-006BFB1DB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14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9F1BD-7F7E-33CF-E9B1-A9EFB45E9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97C0B2-3539-224A-7F01-E4A24420A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24292-A848-A744-9947-B42372B5090A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EF98B8-A767-6E5F-5DE9-D40AC20A5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F19A4A-86F5-8DC6-B3CE-A02BBD0AE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76D37-CBEC-D54E-ADA9-006BFB1DB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334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1AC460-2098-79FF-A17D-DD25428A0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24292-A848-A744-9947-B42372B5090A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731FC2-CBED-DBD5-8A11-7AD3F0D19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D93A2-0B0E-D266-5605-872F85A26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76D37-CBEC-D54E-ADA9-006BFB1DB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163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FA9DD-C3CA-D3AF-FA03-51767B437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4B428-045D-77D7-3C9F-63FD7E634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FFD4D7-0FA6-2474-379C-55055C69E1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AE799E-38DA-2D3A-1257-6E6921067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24292-A848-A744-9947-B42372B5090A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B4DCFE-8FFC-FC25-DDD8-4B1472488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01099F-7B7D-D29B-2494-4EB03F360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76D37-CBEC-D54E-ADA9-006BFB1DB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762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4A9BE-FBF1-6151-112B-E8BF8EB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FC654C-EE40-A2E9-9730-9E66EDE209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B8F386-AF68-EC52-66AC-48827EEFAD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7B2F9E-C47C-2006-EF4A-50DD8BF4D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24292-A848-A744-9947-B42372B5090A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925F0-3123-E7BC-1BF6-A5EF9CEB9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27193-F278-C359-0F45-B7672170C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76D37-CBEC-D54E-ADA9-006BFB1DB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84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F77D0A-91CD-79C2-981F-DC54DEC99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015278-97C3-B40B-2C74-379F96CDE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D7CFD-FD75-2549-B378-64D04C3CF8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24292-A848-A744-9947-B42372B5090A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71D99-3E4B-A0C2-7094-71FCDFF99B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A19EB-1BA3-2C60-FA6D-FE2160D14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C76D37-CBEC-D54E-ADA9-006BFB1DB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873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mftx1-chatgpt-bot.webflow.io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0061A68-49F8-4C84-E7E0-2F5A1D45E0A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sz="2400" b="1" dirty="0"/>
              <a:t>Enhancing PPC Landings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FEA0E-E921-EC3C-C9AB-93FBD56F9BEB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 err="1"/>
              <a:t>ChatGPT</a:t>
            </a:r>
            <a:r>
              <a:rPr lang="en-US" dirty="0"/>
              <a:t> 3.5+ Powered Chatbots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Introduction to Chatbot Integration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Benefits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Possible uses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Case Study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12" name="Picture 11" descr="A chatbot with a chatbot&#10;&#10;Description automatically generated with medium confidence">
            <a:extLst>
              <a:ext uri="{FF2B5EF4-FFF2-40B4-BE49-F238E27FC236}">
                <a16:creationId xmlns:a16="http://schemas.microsoft.com/office/drawing/2014/main" id="{E666FA6A-D6A3-0DBC-8AC5-346463866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812" y="835108"/>
            <a:ext cx="5834377" cy="51436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09CB6C-200C-653C-1722-0523B6AE4F89}"/>
              </a:ext>
            </a:extLst>
          </p:cNvPr>
          <p:cNvSpPr txBox="1"/>
          <p:nvPr/>
        </p:nvSpPr>
        <p:spPr>
          <a:xfrm>
            <a:off x="8211312" y="1810512"/>
            <a:ext cx="13724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Hi I’m Megger </a:t>
            </a:r>
            <a:r>
              <a:rPr lang="en-US" sz="900" dirty="0">
                <a:solidFill>
                  <a:schemeClr val="bg1"/>
                </a:solidFill>
              </a:rPr>
              <a:t>Assistant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054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">
            <a:extLst>
              <a:ext uri="{FF2B5EF4-FFF2-40B4-BE49-F238E27FC236}">
                <a16:creationId xmlns:a16="http://schemas.microsoft.com/office/drawing/2014/main" id="{2AC8E33B-AFAD-5435-A36D-888788A4D1AE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58817" y="234982"/>
            <a:ext cx="10454030" cy="473476"/>
          </a:xfrm>
        </p:spPr>
        <p:txBody>
          <a:bodyPr>
            <a:normAutofit/>
          </a:bodyPr>
          <a:lstStyle/>
          <a:p>
            <a:r>
              <a:rPr lang="en-US" dirty="0"/>
              <a:t>Benefits for User Engagement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77C986-1A99-8B3A-AEDC-084BD7CECCA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58811" y="914400"/>
            <a:ext cx="6856086" cy="5110385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Instant response to user inquiries, keeping them engaged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Personalized interaction, which can guide users through the landing page content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Availability 24/7 to interact with users at any time, reducing bounce rates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F0F0F"/>
                </a:solidFill>
                <a:latin typeface="Söhne"/>
              </a:rPr>
              <a:t>Translated into multiple languages: you can ask in many languages, and it will reply in the same language you ask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82AAB4C3-FA5A-E926-2DA4-B800C7CFD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7475" y="840826"/>
            <a:ext cx="3430459" cy="518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18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">
            <a:extLst>
              <a:ext uri="{FF2B5EF4-FFF2-40B4-BE49-F238E27FC236}">
                <a16:creationId xmlns:a16="http://schemas.microsoft.com/office/drawing/2014/main" id="{2AC8E33B-AFAD-5435-A36D-888788A4D1AE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58817" y="234982"/>
            <a:ext cx="10454030" cy="473476"/>
          </a:xfrm>
        </p:spPr>
        <p:txBody>
          <a:bodyPr>
            <a:normAutofit/>
          </a:bodyPr>
          <a:lstStyle/>
          <a:p>
            <a:r>
              <a:rPr lang="en-US" dirty="0"/>
              <a:t>Boosting Conversion Rates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77C986-1A99-8B3A-AEDC-084BD7CECCA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58811" y="914400"/>
            <a:ext cx="6856086" cy="5110385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Chatbots can answer product or service-related questions in real-time, reducing barriers to conversion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The ability to direct users to specific calls to action (CTA) based on their queries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Gathering user data and feedback to improve the PPC campaign’s targeting and messaging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Interactive Chatbot Assistance</a:t>
            </a:r>
            <a:endParaRPr lang="en-GB" b="0" i="0" dirty="0">
              <a:solidFill>
                <a:srgbClr val="0F0F0F"/>
              </a:solidFill>
              <a:effectLst/>
              <a:latin typeface="Söhne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 descr="A screenshot of a chat&#10;&#10;Description automatically generated">
            <a:extLst>
              <a:ext uri="{FF2B5EF4-FFF2-40B4-BE49-F238E27FC236}">
                <a16:creationId xmlns:a16="http://schemas.microsoft.com/office/drawing/2014/main" id="{604D9828-627C-9343-097C-FF2F3F226C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63"/>
          <a:stretch/>
        </p:blipFill>
        <p:spPr>
          <a:xfrm>
            <a:off x="8103475" y="840828"/>
            <a:ext cx="3429707" cy="512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118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">
            <a:extLst>
              <a:ext uri="{FF2B5EF4-FFF2-40B4-BE49-F238E27FC236}">
                <a16:creationId xmlns:a16="http://schemas.microsoft.com/office/drawing/2014/main" id="{2AC8E33B-AFAD-5435-A36D-888788A4D1AE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58817" y="234982"/>
            <a:ext cx="10454030" cy="473476"/>
          </a:xfrm>
        </p:spPr>
        <p:txBody>
          <a:bodyPr>
            <a:normAutofit/>
          </a:bodyPr>
          <a:lstStyle/>
          <a:p>
            <a:r>
              <a:rPr lang="en-GB" i="0" dirty="0">
                <a:solidFill>
                  <a:srgbClr val="0F0F0F"/>
                </a:solidFill>
                <a:effectLst/>
              </a:rPr>
              <a:t>Leveraging Chatbot Analytics for PPC Optimization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77C986-1A99-8B3A-AEDC-084BD7CECCA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58811" y="914400"/>
            <a:ext cx="4606872" cy="5110385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Detailed insights into user questions and behaviour, providing valuable data for campaign optimization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Identifying common concerns or interests that can inform ad copy and keyword strategy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F0F0F"/>
                </a:solidFill>
                <a:latin typeface="Söhne"/>
              </a:rPr>
              <a:t>Understanding what really the customer is typing to find what they wants</a:t>
            </a:r>
            <a:endParaRPr lang="en-GB" b="0" i="0" dirty="0">
              <a:solidFill>
                <a:srgbClr val="0F0F0F"/>
              </a:solidFill>
              <a:effectLst/>
              <a:latin typeface="Söhne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 descr="A screenshot of a chat&#10;&#10;Description automatically generated">
            <a:extLst>
              <a:ext uri="{FF2B5EF4-FFF2-40B4-BE49-F238E27FC236}">
                <a16:creationId xmlns:a16="http://schemas.microsoft.com/office/drawing/2014/main" id="{911FC584-8B96-87A8-83C8-FDCFAE3DE9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5"/>
          <a:stretch/>
        </p:blipFill>
        <p:spPr>
          <a:xfrm>
            <a:off x="5438872" y="914400"/>
            <a:ext cx="6094318" cy="493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09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">
            <a:extLst>
              <a:ext uri="{FF2B5EF4-FFF2-40B4-BE49-F238E27FC236}">
                <a16:creationId xmlns:a16="http://schemas.microsoft.com/office/drawing/2014/main" id="{2AC8E33B-AFAD-5435-A36D-888788A4D1AE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58817" y="234982"/>
            <a:ext cx="10454030" cy="473476"/>
          </a:xfrm>
        </p:spPr>
        <p:txBody>
          <a:bodyPr>
            <a:normAutofit/>
          </a:bodyPr>
          <a:lstStyle/>
          <a:p>
            <a:r>
              <a:rPr lang="en-GB" i="0" dirty="0">
                <a:solidFill>
                  <a:srgbClr val="0F0F0F"/>
                </a:solidFill>
                <a:effectLst/>
                <a:latin typeface="Söhne"/>
              </a:rPr>
              <a:t>Monitoring and Security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77C986-1A99-8B3A-AEDC-084BD7CECCA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58811" y="914400"/>
            <a:ext cx="10828996" cy="5110385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Monitoring chatbot through Chat Logs interactions to refine the user experience and conversion path continuously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GDPR compliant, chat completely secure, no open source</a:t>
            </a:r>
          </a:p>
        </p:txBody>
      </p:sp>
      <p:pic>
        <p:nvPicPr>
          <p:cNvPr id="10" name="Picture 9" descr="A screenshot of a chat&#10;&#10;Description automatically generated">
            <a:extLst>
              <a:ext uri="{FF2B5EF4-FFF2-40B4-BE49-F238E27FC236}">
                <a16:creationId xmlns:a16="http://schemas.microsoft.com/office/drawing/2014/main" id="{184689C8-5095-7267-2AAE-71B187D37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93" y="2077882"/>
            <a:ext cx="7612721" cy="386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1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">
            <a:extLst>
              <a:ext uri="{FF2B5EF4-FFF2-40B4-BE49-F238E27FC236}">
                <a16:creationId xmlns:a16="http://schemas.microsoft.com/office/drawing/2014/main" id="{2AC8E33B-AFAD-5435-A36D-888788A4D1AE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58817" y="234982"/>
            <a:ext cx="10454030" cy="473476"/>
          </a:xfrm>
        </p:spPr>
        <p:txBody>
          <a:bodyPr>
            <a:normAutofit/>
          </a:bodyPr>
          <a:lstStyle/>
          <a:p>
            <a:r>
              <a:rPr lang="en-US" dirty="0"/>
              <a:t>Lead Generation, Analytics &amp; Insights</a:t>
            </a:r>
          </a:p>
          <a:p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993BDB5-BB71-6541-18FB-B2296FDB6A1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58811" y="1160469"/>
            <a:ext cx="5040001" cy="1277152"/>
          </a:xfrm>
        </p:spPr>
        <p:txBody>
          <a:bodyPr/>
          <a:lstStyle/>
          <a:p>
            <a:r>
              <a:rPr lang="en-US" dirty="0"/>
              <a:t>Name, email and Phone can be exported as leads</a:t>
            </a:r>
          </a:p>
          <a:p>
            <a:r>
              <a:rPr lang="en-US" dirty="0"/>
              <a:t>Chatbot Analytics &amp; Insights</a:t>
            </a:r>
          </a:p>
          <a:p>
            <a:endParaRPr lang="en-US" dirty="0"/>
          </a:p>
        </p:txBody>
      </p:sp>
      <p:pic>
        <p:nvPicPr>
          <p:cNvPr id="15" name="Picture 14" descr="A screenshot of a chat&#10;&#10;Description automatically generated">
            <a:extLst>
              <a:ext uri="{FF2B5EF4-FFF2-40B4-BE49-F238E27FC236}">
                <a16:creationId xmlns:a16="http://schemas.microsoft.com/office/drawing/2014/main" id="{5AA67F4D-0C4D-6210-E2D5-E93A1C40F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271" y="803831"/>
            <a:ext cx="3518918" cy="5250337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38514431-FE57-B581-6942-C28D0D7F0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71" y="2532993"/>
            <a:ext cx="7704000" cy="3090966"/>
          </a:xfrm>
          <a:prstGeom prst="rect">
            <a:avLst/>
          </a:prstGeom>
        </p:spPr>
      </p:pic>
      <p:pic>
        <p:nvPicPr>
          <p:cNvPr id="19" name="Picture 18" descr="A screenshot of a graph&#10;&#10;Description automatically generated">
            <a:extLst>
              <a:ext uri="{FF2B5EF4-FFF2-40B4-BE49-F238E27FC236}">
                <a16:creationId xmlns:a16="http://schemas.microsoft.com/office/drawing/2014/main" id="{511C4A1F-9D40-7432-EA52-04C62D27B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90" t="19689"/>
          <a:stretch/>
        </p:blipFill>
        <p:spPr>
          <a:xfrm rot="20583941">
            <a:off x="2970611" y="1821175"/>
            <a:ext cx="4376477" cy="231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904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">
            <a:extLst>
              <a:ext uri="{FF2B5EF4-FFF2-40B4-BE49-F238E27FC236}">
                <a16:creationId xmlns:a16="http://schemas.microsoft.com/office/drawing/2014/main" id="{2AC8E33B-AFAD-5435-A36D-888788A4D1AE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58817" y="234982"/>
            <a:ext cx="10454030" cy="473476"/>
          </a:xfrm>
        </p:spPr>
        <p:txBody>
          <a:bodyPr>
            <a:normAutofit/>
          </a:bodyPr>
          <a:lstStyle/>
          <a:p>
            <a:r>
              <a:rPr lang="en-US" dirty="0"/>
              <a:t>Case Study: Chatbot on MFTX1 microsite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993BDB5-BB71-6541-18FB-B2296FDB6A1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58811" y="1160469"/>
            <a:ext cx="5040001" cy="1277152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https://mftx1-chatgpt-bot.webflow.io/</a:t>
            </a:r>
            <a:r>
              <a:rPr lang="en-US" dirty="0"/>
              <a:t> </a:t>
            </a:r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EC0F0308-06A0-5512-9554-26BCC86A9B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439"/>
          <a:stretch/>
        </p:blipFill>
        <p:spPr>
          <a:xfrm>
            <a:off x="8187559" y="798290"/>
            <a:ext cx="2754097" cy="52719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8E73F0-E8CE-DDC1-CD60-55752891B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4156" y="1753986"/>
            <a:ext cx="635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5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43A3107-9784-EEE8-3B56-54BB02E5B8AD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Other uses…</a:t>
            </a:r>
          </a:p>
        </p:txBody>
      </p:sp>
      <p:pic>
        <p:nvPicPr>
          <p:cNvPr id="10" name="Content Placeholder 9" descr="Screens screenshot of a chatbot&#10;&#10;Description automatically generated">
            <a:extLst>
              <a:ext uri="{FF2B5EF4-FFF2-40B4-BE49-F238E27FC236}">
                <a16:creationId xmlns:a16="http://schemas.microsoft.com/office/drawing/2014/main" id="{76D6C31E-411C-F510-62CE-C95A37110709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/>
          <a:stretch>
            <a:fillRect/>
          </a:stretch>
        </p:blipFill>
        <p:spPr>
          <a:xfrm>
            <a:off x="6009192" y="1161287"/>
            <a:ext cx="5523997" cy="3915955"/>
          </a:xfr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20A8C43-8DBB-D820-D118-6B988654A61C}"/>
              </a:ext>
            </a:extLst>
          </p:cNvPr>
          <p:cNvSpPr txBox="1">
            <a:spLocks/>
          </p:cNvSpPr>
          <p:nvPr/>
        </p:nvSpPr>
        <p:spPr bwMode="auto">
          <a:xfrm>
            <a:off x="658811" y="1161287"/>
            <a:ext cx="5047045" cy="303580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Knowledge center helper </a:t>
            </a:r>
          </a:p>
          <a:p>
            <a:r>
              <a:rPr lang="en-GB" dirty="0">
                <a:effectLst/>
                <a:latin typeface="Helvetica Neue" panose="02000503000000020004" pitchFamily="2" charset="0"/>
              </a:rPr>
              <a:t>Links to recourses</a:t>
            </a:r>
          </a:p>
          <a:p>
            <a:r>
              <a:rPr lang="en-GB" dirty="0">
                <a:latin typeface="Helvetica Neue" panose="02000503000000020004" pitchFamily="2" charset="0"/>
              </a:rPr>
              <a:t>Courses, Megger Certifications</a:t>
            </a:r>
            <a:endParaRPr lang="en-GB" dirty="0">
              <a:effectLst/>
              <a:latin typeface="Helvetica Neue" panose="02000503000000020004" pitchFamily="2" charset="0"/>
            </a:endParaRPr>
          </a:p>
          <a:p>
            <a:r>
              <a:rPr lang="en-GB" dirty="0">
                <a:effectLst/>
                <a:latin typeface="Helvetica Neue" panose="02000503000000020004" pitchFamily="2" charset="0"/>
              </a:rPr>
              <a:t>Serve as a digital librarian helping to gather webinars, datasheets, application notes </a:t>
            </a:r>
          </a:p>
          <a:p>
            <a:r>
              <a:rPr lang="en-GB" dirty="0">
                <a:effectLst/>
                <a:latin typeface="Helvetica Neue" panose="02000503000000020004" pitchFamily="2" charset="0"/>
              </a:rPr>
              <a:t>Resources that contain the key phrase / query / information </a:t>
            </a:r>
          </a:p>
          <a:p>
            <a:r>
              <a:rPr lang="en-GB" dirty="0">
                <a:effectLst/>
                <a:latin typeface="Helvetica Neue" panose="02000503000000020004" pitchFamily="2" charset="0"/>
              </a:rPr>
              <a:t>Further reading and information for the customer </a:t>
            </a:r>
          </a:p>
          <a:p>
            <a:r>
              <a:rPr lang="en-GB" dirty="0">
                <a:effectLst/>
                <a:latin typeface="Helvetica Neue" panose="02000503000000020004" pitchFamily="2" charset="0"/>
              </a:rPr>
              <a:t>Conversational</a:t>
            </a:r>
          </a:p>
          <a:p>
            <a:r>
              <a:rPr lang="en-GB" dirty="0">
                <a:effectLst/>
                <a:latin typeface="Helvetica Neue" panose="02000503000000020004" pitchFamily="2" charset="0"/>
              </a:rPr>
              <a:t>Engaging</a:t>
            </a:r>
          </a:p>
        </p:txBody>
      </p:sp>
    </p:spTree>
    <p:extLst>
      <p:ext uri="{BB962C8B-B14F-4D97-AF65-F5344CB8AC3E}">
        <p14:creationId xmlns:p14="http://schemas.microsoft.com/office/powerpoint/2010/main" val="3005137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4672011-069C-1C31-2593-B1FE2645532A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Other uses…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DC3AD8-736A-C887-283D-70FB5802BE2D}"/>
              </a:ext>
            </a:extLst>
          </p:cNvPr>
          <p:cNvPicPr>
            <a:picLocks noGrp="1" noChangeAspect="1" noChangeArrowheads="1"/>
          </p:cNvPicPr>
          <p:nvPr>
            <p:ph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" y="3193873"/>
            <a:ext cx="7540177" cy="268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D40EA5-3D20-000F-E012-A063A5E9F1FF}"/>
              </a:ext>
            </a:extLst>
          </p:cNvPr>
          <p:cNvSpPr txBox="1">
            <a:spLocks/>
          </p:cNvSpPr>
          <p:nvPr/>
        </p:nvSpPr>
        <p:spPr bwMode="auto">
          <a:xfrm>
            <a:off x="658811" y="1161287"/>
            <a:ext cx="5047045" cy="181233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Grid Solutions explained</a:t>
            </a:r>
            <a:endParaRPr lang="en-GB" dirty="0"/>
          </a:p>
          <a:p>
            <a:r>
              <a:rPr lang="en-GB" dirty="0"/>
              <a:t>Difficult technologies to explain </a:t>
            </a:r>
            <a:endParaRPr lang="en-GB" dirty="0">
              <a:effectLst/>
              <a:latin typeface="Helvetica Neue" panose="02000503000000020004" pitchFamily="2" charset="0"/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BB1206-C9EA-E52E-183E-2D853BF2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989" y="791415"/>
            <a:ext cx="3459611" cy="523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66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11547</TotalTime>
  <Words>296</Words>
  <Application>Microsoft Macintosh PowerPoint</Application>
  <PresentationFormat>Widescreen</PresentationFormat>
  <Paragraphs>41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Helvetica Neue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Enhancing PPC Landing</dc:title>
  <dc:creator>Gabriel Ferreira</dc:creator>
  <cp:lastModifiedBy>Gabriel Ferreira</cp:lastModifiedBy>
  <cp:revision>3</cp:revision>
  <dcterms:created xsi:type="dcterms:W3CDTF">2023-11-09T15:49:53Z</dcterms:created>
  <dcterms:modified xsi:type="dcterms:W3CDTF">2023-11-20T09:17:00Z</dcterms:modified>
</cp:coreProperties>
</file>